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0" r:id="rId3"/>
    <p:sldId id="259" r:id="rId4"/>
    <p:sldId id="268" r:id="rId5"/>
    <p:sldId id="301" r:id="rId6"/>
    <p:sldId id="272" r:id="rId7"/>
    <p:sldId id="257" r:id="rId8"/>
    <p:sldId id="294" r:id="rId9"/>
    <p:sldId id="302" r:id="rId10"/>
    <p:sldId id="281" r:id="rId11"/>
    <p:sldId id="258" r:id="rId12"/>
    <p:sldId id="269" r:id="rId13"/>
    <p:sldId id="273" r:id="rId14"/>
    <p:sldId id="262" r:id="rId15"/>
    <p:sldId id="30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6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6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66A79-E7C5-4D94-A9C9-2DB91E3EF34E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8222C-3CDB-4067-8162-28BDABD0B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7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MC0031</a:t>
            </a:r>
            <a:endParaRPr lang="en-US" baseline="0" dirty="0" smtClean="0"/>
          </a:p>
          <a:p>
            <a:r>
              <a:rPr lang="en-US" dirty="0" smtClean="0"/>
              <a:t>Cardiac (middle</a:t>
            </a:r>
            <a:r>
              <a:rPr lang="en-US" baseline="0" dirty="0" smtClean="0"/>
              <a:t> tissue sample)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8222C-3CDB-4067-8162-28BDABD0BE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8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17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67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46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4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6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7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6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591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60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33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7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96B48-1D65-4C30-A50A-79671DF1811B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2B326-1F0C-48E4-A20D-B514CF193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2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629400" cy="1752600"/>
          </a:xfrm>
        </p:spPr>
        <p:txBody>
          <a:bodyPr/>
          <a:lstStyle/>
          <a:p>
            <a:r>
              <a:rPr lang="en-US" dirty="0" smtClean="0"/>
              <a:t>*and nerves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619071"/>
            <a:ext cx="868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MAAWSUCLESSS</a:t>
            </a:r>
            <a:endParaRPr lang="en-U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6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259" y="2209800"/>
            <a:ext cx="89521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Skeletal Muscle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6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0" r="40988" b="7936"/>
          <a:stretch/>
        </p:blipFill>
        <p:spPr bwMode="auto">
          <a:xfrm>
            <a:off x="76200" y="94426"/>
            <a:ext cx="8915400" cy="6640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77450"/>
            <a:ext cx="6831959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Skeletal Muscle:</a:t>
            </a:r>
            <a:r>
              <a:rPr lang="en-US" sz="2800" dirty="0" smtClean="0"/>
              <a:t> </a:t>
            </a:r>
            <a:r>
              <a:rPr lang="en-US" sz="2800" b="1" dirty="0" smtClean="0"/>
              <a:t>Cross </a:t>
            </a:r>
            <a:r>
              <a:rPr lang="en-US" sz="2800" b="1" dirty="0"/>
              <a:t>S</a:t>
            </a:r>
            <a:r>
              <a:rPr lang="en-US" sz="2800" b="1" dirty="0" smtClean="0"/>
              <a:t>ection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i="1" u="sng" dirty="0" smtClean="0">
                <a:solidFill>
                  <a:schemeClr val="accent6">
                    <a:lumMod val="75000"/>
                  </a:schemeClr>
                </a:solidFill>
              </a:rPr>
              <a:t>Peripherally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located nuclei (as opposed to the centrally located nuclei in  cardiac muscle)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-Irregularly shaped bundles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81200" y="2133600"/>
            <a:ext cx="342900" cy="762000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3581400" y="4876800"/>
            <a:ext cx="914400" cy="609600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32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3890" r="40988" b="8712"/>
          <a:stretch/>
        </p:blipFill>
        <p:spPr bwMode="auto">
          <a:xfrm>
            <a:off x="152400" y="152400"/>
            <a:ext cx="8804564" cy="658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1" y="156627"/>
            <a:ext cx="4876799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Skeletal Muscle:</a:t>
            </a:r>
            <a:r>
              <a:rPr lang="en-US" sz="2800" dirty="0" smtClean="0"/>
              <a:t> </a:t>
            </a:r>
            <a:r>
              <a:rPr lang="en-US" sz="2800" b="1" dirty="0" smtClean="0"/>
              <a:t>Mixed Section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-STRIATED!!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-Multinucleated! (*you can usually see parallel lines of nuclei too)</a:t>
            </a:r>
          </a:p>
        </p:txBody>
      </p:sp>
      <p:sp>
        <p:nvSpPr>
          <p:cNvPr id="9" name="Up Arrow 8"/>
          <p:cNvSpPr/>
          <p:nvPr/>
        </p:nvSpPr>
        <p:spPr>
          <a:xfrm>
            <a:off x="5846618" y="457200"/>
            <a:ext cx="706582" cy="2092036"/>
          </a:xfrm>
          <a:prstGeom prst="up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2552700" y="2246728"/>
            <a:ext cx="457200" cy="1334672"/>
          </a:xfrm>
          <a:prstGeom prst="up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560127" y="1133886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Lines o’ nuclei!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4709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t="14088" r="40988" b="8135"/>
          <a:stretch/>
        </p:blipFill>
        <p:spPr bwMode="auto">
          <a:xfrm>
            <a:off x="152400" y="95049"/>
            <a:ext cx="8762999" cy="6625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1" y="156627"/>
            <a:ext cx="4876799" cy="21852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Skeletal Muscle:</a:t>
            </a:r>
            <a:r>
              <a:rPr lang="en-US" sz="2800" dirty="0" smtClean="0"/>
              <a:t> </a:t>
            </a:r>
            <a:r>
              <a:rPr lang="en-US" sz="2800" b="1" dirty="0" smtClean="0"/>
              <a:t>Longitudinal Section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-STRIATED!!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-Sarcomere (Z-line to Z-line)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smtClean="0">
                <a:solidFill>
                  <a:srgbClr val="92D050"/>
                </a:solidFill>
              </a:rPr>
              <a:t>A-band (dark)</a:t>
            </a: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sz="2000" b="1" dirty="0" smtClean="0">
                <a:solidFill>
                  <a:srgbClr val="00B0F0"/>
                </a:solidFill>
              </a:rPr>
              <a:t>I-band (light)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733800" y="3124200"/>
            <a:ext cx="0" cy="45720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124200" y="3124200"/>
            <a:ext cx="0" cy="457200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038600" y="2667000"/>
            <a:ext cx="228600" cy="6096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2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Skeletal Muscle vs. Dense Regular Connective Tissue </a:t>
            </a:r>
            <a:r>
              <a:rPr lang="en-US" b="1" dirty="0"/>
              <a:t>(</a:t>
            </a:r>
            <a:r>
              <a:rPr lang="en-US" b="1" dirty="0" smtClean="0"/>
              <a:t>tendon)</a:t>
            </a:r>
            <a:endParaRPr lang="en-US" b="1" dirty="0"/>
          </a:p>
        </p:txBody>
      </p:sp>
      <p:pic>
        <p:nvPicPr>
          <p:cNvPr id="4" name="Picture 4" descr="DenRegSk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76400"/>
            <a:ext cx="487680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72200" y="1491734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10400" y="2209800"/>
            <a:ext cx="1905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-Why </a:t>
            </a:r>
            <a:r>
              <a:rPr lang="en-US" dirty="0">
                <a:solidFill>
                  <a:prstClr val="black"/>
                </a:solidFill>
              </a:rPr>
              <a:t>hello there Mr. </a:t>
            </a:r>
            <a:r>
              <a:rPr lang="en-US" dirty="0" smtClean="0">
                <a:solidFill>
                  <a:prstClr val="black"/>
                </a:solidFill>
              </a:rPr>
              <a:t>Striation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-Peripherally located nuclei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3132" y="2286000"/>
            <a:ext cx="20109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-Usually wavy, </a:t>
            </a:r>
          </a:p>
          <a:p>
            <a:r>
              <a:rPr lang="en-US" dirty="0" smtClean="0"/>
              <a:t>shiny looking mess</a:t>
            </a:r>
          </a:p>
          <a:p>
            <a:endParaRPr lang="en-US" dirty="0" smtClean="0"/>
          </a:p>
          <a:p>
            <a:r>
              <a:rPr lang="en-US" dirty="0" smtClean="0"/>
              <a:t>-Nuclei everywhere</a:t>
            </a:r>
          </a:p>
        </p:txBody>
      </p:sp>
    </p:spTree>
    <p:extLst>
      <p:ext uri="{BB962C8B-B14F-4D97-AF65-F5344CB8AC3E}">
        <p14:creationId xmlns:p14="http://schemas.microsoft.com/office/powerpoint/2010/main" val="35280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Skeletal Muscle vs. Dense Regular Connective Tissue (tendon)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1491734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4" t="32929" r="62630" b="7764"/>
          <a:stretch/>
        </p:blipFill>
        <p:spPr bwMode="auto">
          <a:xfrm>
            <a:off x="954314" y="2362200"/>
            <a:ext cx="3236686" cy="4338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49834" y="1542871"/>
            <a:ext cx="25170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Super compact, </a:t>
            </a:r>
          </a:p>
          <a:p>
            <a:r>
              <a:rPr lang="en-US" dirty="0"/>
              <a:t>w</a:t>
            </a:r>
            <a:r>
              <a:rPr lang="en-US" dirty="0" smtClean="0"/>
              <a:t>ith tiny pinpoint nuclei </a:t>
            </a:r>
          </a:p>
          <a:p>
            <a:r>
              <a:rPr lang="en-US" dirty="0" smtClean="0"/>
              <a:t>all over the place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00801" y="1764268"/>
            <a:ext cx="951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Tendon:</a:t>
            </a:r>
            <a:endParaRPr lang="en-US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3" t="14158" r="58720" b="34685"/>
          <a:stretch/>
        </p:blipFill>
        <p:spPr bwMode="auto">
          <a:xfrm>
            <a:off x="5105400" y="2362200"/>
            <a:ext cx="3505200" cy="431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96000" y="1447800"/>
            <a:ext cx="289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A little more loosely spaced with peripherally located, slightly larger nuclei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4480" y="1764268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Skeletal muscle: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9996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468" y="2209800"/>
            <a:ext cx="85397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Cardiac Muscle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4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3889" r="40988" b="8134"/>
          <a:stretch/>
        </p:blipFill>
        <p:spPr bwMode="auto">
          <a:xfrm>
            <a:off x="177800" y="84437"/>
            <a:ext cx="8813800" cy="663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3963" y="96982"/>
            <a:ext cx="4592219" cy="892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Cardiac Muscle: Cross Section</a:t>
            </a:r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400" b="1" i="1" u="sng" dirty="0" smtClean="0">
                <a:solidFill>
                  <a:schemeClr val="accent6">
                    <a:lumMod val="75000"/>
                  </a:schemeClr>
                </a:solidFill>
              </a:rPr>
              <a:t>Centrally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located nuclei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971800" y="2971800"/>
            <a:ext cx="457200" cy="228600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981200" y="2438400"/>
            <a:ext cx="457200" cy="228600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70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4485" r="41099" b="8143"/>
          <a:stretch/>
        </p:blipFill>
        <p:spPr bwMode="auto">
          <a:xfrm>
            <a:off x="228600" y="178518"/>
            <a:ext cx="8728364" cy="654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3963" y="96982"/>
            <a:ext cx="6197209" cy="892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Cardiac Muscle: Longitudinal Section</a:t>
            </a:r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-short, branched cells with 1 or 2 nuclei per cell</a:t>
            </a:r>
          </a:p>
        </p:txBody>
      </p:sp>
      <p:sp>
        <p:nvSpPr>
          <p:cNvPr id="4" name="Freeform 3"/>
          <p:cNvSpPr/>
          <p:nvPr/>
        </p:nvSpPr>
        <p:spPr>
          <a:xfrm>
            <a:off x="3946208" y="2660073"/>
            <a:ext cx="1498628" cy="821104"/>
          </a:xfrm>
          <a:custGeom>
            <a:avLst/>
            <a:gdLst>
              <a:gd name="connsiteX0" fmla="*/ 71610 w 1498628"/>
              <a:gd name="connsiteY0" fmla="*/ 692727 h 821104"/>
              <a:gd name="connsiteX1" fmla="*/ 182447 w 1498628"/>
              <a:gd name="connsiteY1" fmla="*/ 623454 h 821104"/>
              <a:gd name="connsiteX2" fmla="*/ 251719 w 1498628"/>
              <a:gd name="connsiteY2" fmla="*/ 540327 h 821104"/>
              <a:gd name="connsiteX3" fmla="*/ 307137 w 1498628"/>
              <a:gd name="connsiteY3" fmla="*/ 498763 h 821104"/>
              <a:gd name="connsiteX4" fmla="*/ 334847 w 1498628"/>
              <a:gd name="connsiteY4" fmla="*/ 471054 h 821104"/>
              <a:gd name="connsiteX5" fmla="*/ 417974 w 1498628"/>
              <a:gd name="connsiteY5" fmla="*/ 429491 h 821104"/>
              <a:gd name="connsiteX6" fmla="*/ 584228 w 1498628"/>
              <a:gd name="connsiteY6" fmla="*/ 290945 h 821104"/>
              <a:gd name="connsiteX7" fmla="*/ 653501 w 1498628"/>
              <a:gd name="connsiteY7" fmla="*/ 221672 h 821104"/>
              <a:gd name="connsiteX8" fmla="*/ 778192 w 1498628"/>
              <a:gd name="connsiteY8" fmla="*/ 138545 h 821104"/>
              <a:gd name="connsiteX9" fmla="*/ 819756 w 1498628"/>
              <a:gd name="connsiteY9" fmla="*/ 110836 h 821104"/>
              <a:gd name="connsiteX10" fmla="*/ 833610 w 1498628"/>
              <a:gd name="connsiteY10" fmla="*/ 152400 h 821104"/>
              <a:gd name="connsiteX11" fmla="*/ 847465 w 1498628"/>
              <a:gd name="connsiteY11" fmla="*/ 263236 h 821104"/>
              <a:gd name="connsiteX12" fmla="*/ 889028 w 1498628"/>
              <a:gd name="connsiteY12" fmla="*/ 249382 h 821104"/>
              <a:gd name="connsiteX13" fmla="*/ 972156 w 1498628"/>
              <a:gd name="connsiteY13" fmla="*/ 152400 h 821104"/>
              <a:gd name="connsiteX14" fmla="*/ 986010 w 1498628"/>
              <a:gd name="connsiteY14" fmla="*/ 110836 h 821104"/>
              <a:gd name="connsiteX15" fmla="*/ 1027574 w 1498628"/>
              <a:gd name="connsiteY15" fmla="*/ 83127 h 821104"/>
              <a:gd name="connsiteX16" fmla="*/ 1110701 w 1498628"/>
              <a:gd name="connsiteY16" fmla="*/ 55418 h 821104"/>
              <a:gd name="connsiteX17" fmla="*/ 1193828 w 1498628"/>
              <a:gd name="connsiteY17" fmla="*/ 27709 h 821104"/>
              <a:gd name="connsiteX18" fmla="*/ 1235392 w 1498628"/>
              <a:gd name="connsiteY18" fmla="*/ 13854 h 821104"/>
              <a:gd name="connsiteX19" fmla="*/ 1276956 w 1498628"/>
              <a:gd name="connsiteY19" fmla="*/ 0 h 821104"/>
              <a:gd name="connsiteX20" fmla="*/ 1318519 w 1498628"/>
              <a:gd name="connsiteY20" fmla="*/ 13854 h 821104"/>
              <a:gd name="connsiteX21" fmla="*/ 1346228 w 1498628"/>
              <a:gd name="connsiteY21" fmla="*/ 96982 h 821104"/>
              <a:gd name="connsiteX22" fmla="*/ 1360083 w 1498628"/>
              <a:gd name="connsiteY22" fmla="*/ 138545 h 821104"/>
              <a:gd name="connsiteX23" fmla="*/ 1401647 w 1498628"/>
              <a:gd name="connsiteY23" fmla="*/ 166254 h 821104"/>
              <a:gd name="connsiteX24" fmla="*/ 1415501 w 1498628"/>
              <a:gd name="connsiteY24" fmla="*/ 110836 h 821104"/>
              <a:gd name="connsiteX25" fmla="*/ 1498628 w 1498628"/>
              <a:gd name="connsiteY25" fmla="*/ 166254 h 821104"/>
              <a:gd name="connsiteX26" fmla="*/ 1470919 w 1498628"/>
              <a:gd name="connsiteY26" fmla="*/ 207818 h 821104"/>
              <a:gd name="connsiteX27" fmla="*/ 1429356 w 1498628"/>
              <a:gd name="connsiteY27" fmla="*/ 221672 h 821104"/>
              <a:gd name="connsiteX28" fmla="*/ 1401647 w 1498628"/>
              <a:gd name="connsiteY28" fmla="*/ 249382 h 821104"/>
              <a:gd name="connsiteX29" fmla="*/ 1360083 w 1498628"/>
              <a:gd name="connsiteY29" fmla="*/ 277091 h 821104"/>
              <a:gd name="connsiteX30" fmla="*/ 1318519 w 1498628"/>
              <a:gd name="connsiteY30" fmla="*/ 318654 h 821104"/>
              <a:gd name="connsiteX31" fmla="*/ 1235392 w 1498628"/>
              <a:gd name="connsiteY31" fmla="*/ 346363 h 821104"/>
              <a:gd name="connsiteX32" fmla="*/ 1193828 w 1498628"/>
              <a:gd name="connsiteY32" fmla="*/ 374072 h 821104"/>
              <a:gd name="connsiteX33" fmla="*/ 1055283 w 1498628"/>
              <a:gd name="connsiteY33" fmla="*/ 443345 h 821104"/>
              <a:gd name="connsiteX34" fmla="*/ 1013719 w 1498628"/>
              <a:gd name="connsiteY34" fmla="*/ 471054 h 821104"/>
              <a:gd name="connsiteX35" fmla="*/ 972156 w 1498628"/>
              <a:gd name="connsiteY35" fmla="*/ 484909 h 821104"/>
              <a:gd name="connsiteX36" fmla="*/ 930592 w 1498628"/>
              <a:gd name="connsiteY36" fmla="*/ 512618 h 821104"/>
              <a:gd name="connsiteX37" fmla="*/ 833610 w 1498628"/>
              <a:gd name="connsiteY37" fmla="*/ 540327 h 821104"/>
              <a:gd name="connsiteX38" fmla="*/ 695065 w 1498628"/>
              <a:gd name="connsiteY38" fmla="*/ 568036 h 821104"/>
              <a:gd name="connsiteX39" fmla="*/ 598083 w 1498628"/>
              <a:gd name="connsiteY39" fmla="*/ 623454 h 821104"/>
              <a:gd name="connsiteX40" fmla="*/ 556519 w 1498628"/>
              <a:gd name="connsiteY40" fmla="*/ 637309 h 821104"/>
              <a:gd name="connsiteX41" fmla="*/ 473392 w 1498628"/>
              <a:gd name="connsiteY41" fmla="*/ 692727 h 821104"/>
              <a:gd name="connsiteX42" fmla="*/ 390265 w 1498628"/>
              <a:gd name="connsiteY42" fmla="*/ 720436 h 821104"/>
              <a:gd name="connsiteX43" fmla="*/ 279428 w 1498628"/>
              <a:gd name="connsiteY43" fmla="*/ 748145 h 821104"/>
              <a:gd name="connsiteX44" fmla="*/ 140883 w 1498628"/>
              <a:gd name="connsiteY44" fmla="*/ 789709 h 821104"/>
              <a:gd name="connsiteX45" fmla="*/ 43901 w 1498628"/>
              <a:gd name="connsiteY45" fmla="*/ 803563 h 821104"/>
              <a:gd name="connsiteX46" fmla="*/ 2337 w 1498628"/>
              <a:gd name="connsiteY46" fmla="*/ 817418 h 821104"/>
              <a:gd name="connsiteX47" fmla="*/ 43901 w 1498628"/>
              <a:gd name="connsiteY47" fmla="*/ 720436 h 821104"/>
              <a:gd name="connsiteX48" fmla="*/ 71610 w 1498628"/>
              <a:gd name="connsiteY48" fmla="*/ 692727 h 82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8628" h="821104">
                <a:moveTo>
                  <a:pt x="71610" y="692727"/>
                </a:moveTo>
                <a:cubicBezTo>
                  <a:pt x="94701" y="676563"/>
                  <a:pt x="164172" y="638683"/>
                  <a:pt x="182447" y="623454"/>
                </a:cubicBezTo>
                <a:cubicBezTo>
                  <a:pt x="318616" y="509981"/>
                  <a:pt x="142747" y="649300"/>
                  <a:pt x="251719" y="540327"/>
                </a:cubicBezTo>
                <a:cubicBezTo>
                  <a:pt x="268047" y="523999"/>
                  <a:pt x="289398" y="513545"/>
                  <a:pt x="307137" y="498763"/>
                </a:cubicBezTo>
                <a:cubicBezTo>
                  <a:pt x="317172" y="490401"/>
                  <a:pt x="324647" y="479214"/>
                  <a:pt x="334847" y="471054"/>
                </a:cubicBezTo>
                <a:cubicBezTo>
                  <a:pt x="373216" y="440359"/>
                  <a:pt x="374072" y="444124"/>
                  <a:pt x="417974" y="429491"/>
                </a:cubicBezTo>
                <a:cubicBezTo>
                  <a:pt x="499586" y="375082"/>
                  <a:pt x="467870" y="398992"/>
                  <a:pt x="584228" y="290945"/>
                </a:cubicBezTo>
                <a:cubicBezTo>
                  <a:pt x="608158" y="268724"/>
                  <a:pt x="628227" y="242351"/>
                  <a:pt x="653501" y="221672"/>
                </a:cubicBezTo>
                <a:cubicBezTo>
                  <a:pt x="653506" y="221668"/>
                  <a:pt x="757408" y="152401"/>
                  <a:pt x="778192" y="138545"/>
                </a:cubicBezTo>
                <a:lnTo>
                  <a:pt x="819756" y="110836"/>
                </a:lnTo>
                <a:cubicBezTo>
                  <a:pt x="824374" y="124691"/>
                  <a:pt x="830998" y="138032"/>
                  <a:pt x="833610" y="152400"/>
                </a:cubicBezTo>
                <a:cubicBezTo>
                  <a:pt x="840270" y="189032"/>
                  <a:pt x="828992" y="230909"/>
                  <a:pt x="847465" y="263236"/>
                </a:cubicBezTo>
                <a:cubicBezTo>
                  <a:pt x="854710" y="275916"/>
                  <a:pt x="875174" y="254000"/>
                  <a:pt x="889028" y="249382"/>
                </a:cubicBezTo>
                <a:cubicBezTo>
                  <a:pt x="956221" y="182189"/>
                  <a:pt x="929955" y="215700"/>
                  <a:pt x="972156" y="152400"/>
                </a:cubicBezTo>
                <a:cubicBezTo>
                  <a:pt x="976774" y="138545"/>
                  <a:pt x="976887" y="122240"/>
                  <a:pt x="986010" y="110836"/>
                </a:cubicBezTo>
                <a:cubicBezTo>
                  <a:pt x="996412" y="97834"/>
                  <a:pt x="1012358" y="89890"/>
                  <a:pt x="1027574" y="83127"/>
                </a:cubicBezTo>
                <a:cubicBezTo>
                  <a:pt x="1054264" y="71265"/>
                  <a:pt x="1082992" y="64654"/>
                  <a:pt x="1110701" y="55418"/>
                </a:cubicBezTo>
                <a:lnTo>
                  <a:pt x="1193828" y="27709"/>
                </a:lnTo>
                <a:lnTo>
                  <a:pt x="1235392" y="13854"/>
                </a:lnTo>
                <a:lnTo>
                  <a:pt x="1276956" y="0"/>
                </a:lnTo>
                <a:cubicBezTo>
                  <a:pt x="1290810" y="4618"/>
                  <a:pt x="1310031" y="1970"/>
                  <a:pt x="1318519" y="13854"/>
                </a:cubicBezTo>
                <a:cubicBezTo>
                  <a:pt x="1335496" y="37622"/>
                  <a:pt x="1336991" y="69273"/>
                  <a:pt x="1346228" y="96982"/>
                </a:cubicBezTo>
                <a:cubicBezTo>
                  <a:pt x="1350846" y="110836"/>
                  <a:pt x="1347932" y="130444"/>
                  <a:pt x="1360083" y="138545"/>
                </a:cubicBezTo>
                <a:lnTo>
                  <a:pt x="1401647" y="166254"/>
                </a:lnTo>
                <a:cubicBezTo>
                  <a:pt x="1406265" y="147781"/>
                  <a:pt x="1400268" y="122261"/>
                  <a:pt x="1415501" y="110836"/>
                </a:cubicBezTo>
                <a:cubicBezTo>
                  <a:pt x="1438416" y="93650"/>
                  <a:pt x="1496695" y="164321"/>
                  <a:pt x="1498628" y="166254"/>
                </a:cubicBezTo>
                <a:cubicBezTo>
                  <a:pt x="1489392" y="180109"/>
                  <a:pt x="1483921" y="197416"/>
                  <a:pt x="1470919" y="207818"/>
                </a:cubicBezTo>
                <a:cubicBezTo>
                  <a:pt x="1459515" y="216941"/>
                  <a:pt x="1441879" y="214158"/>
                  <a:pt x="1429356" y="221672"/>
                </a:cubicBezTo>
                <a:cubicBezTo>
                  <a:pt x="1418155" y="228393"/>
                  <a:pt x="1411847" y="241222"/>
                  <a:pt x="1401647" y="249382"/>
                </a:cubicBezTo>
                <a:cubicBezTo>
                  <a:pt x="1388645" y="259784"/>
                  <a:pt x="1372875" y="266431"/>
                  <a:pt x="1360083" y="277091"/>
                </a:cubicBezTo>
                <a:cubicBezTo>
                  <a:pt x="1345031" y="289634"/>
                  <a:pt x="1335647" y="309139"/>
                  <a:pt x="1318519" y="318654"/>
                </a:cubicBezTo>
                <a:cubicBezTo>
                  <a:pt x="1292987" y="332838"/>
                  <a:pt x="1235392" y="346363"/>
                  <a:pt x="1235392" y="346363"/>
                </a:cubicBezTo>
                <a:cubicBezTo>
                  <a:pt x="1221537" y="355599"/>
                  <a:pt x="1208489" y="366178"/>
                  <a:pt x="1193828" y="374072"/>
                </a:cubicBezTo>
                <a:cubicBezTo>
                  <a:pt x="1148367" y="398551"/>
                  <a:pt x="1098244" y="414705"/>
                  <a:pt x="1055283" y="443345"/>
                </a:cubicBezTo>
                <a:cubicBezTo>
                  <a:pt x="1041428" y="452581"/>
                  <a:pt x="1028612" y="463607"/>
                  <a:pt x="1013719" y="471054"/>
                </a:cubicBezTo>
                <a:cubicBezTo>
                  <a:pt x="1000657" y="477585"/>
                  <a:pt x="985218" y="478378"/>
                  <a:pt x="972156" y="484909"/>
                </a:cubicBezTo>
                <a:cubicBezTo>
                  <a:pt x="957263" y="492356"/>
                  <a:pt x="945485" y="505172"/>
                  <a:pt x="930592" y="512618"/>
                </a:cubicBezTo>
                <a:cubicBezTo>
                  <a:pt x="912989" y="521419"/>
                  <a:pt x="848402" y="537369"/>
                  <a:pt x="833610" y="540327"/>
                </a:cubicBezTo>
                <a:cubicBezTo>
                  <a:pt x="663737" y="574303"/>
                  <a:pt x="823804" y="535852"/>
                  <a:pt x="695065" y="568036"/>
                </a:cubicBezTo>
                <a:cubicBezTo>
                  <a:pt x="653323" y="595864"/>
                  <a:pt x="647301" y="602361"/>
                  <a:pt x="598083" y="623454"/>
                </a:cubicBezTo>
                <a:cubicBezTo>
                  <a:pt x="584660" y="629207"/>
                  <a:pt x="569285" y="630217"/>
                  <a:pt x="556519" y="637309"/>
                </a:cubicBezTo>
                <a:cubicBezTo>
                  <a:pt x="527408" y="653482"/>
                  <a:pt x="504985" y="682196"/>
                  <a:pt x="473392" y="692727"/>
                </a:cubicBezTo>
                <a:cubicBezTo>
                  <a:pt x="445683" y="701963"/>
                  <a:pt x="418601" y="713352"/>
                  <a:pt x="390265" y="720436"/>
                </a:cubicBezTo>
                <a:cubicBezTo>
                  <a:pt x="353319" y="729672"/>
                  <a:pt x="315556" y="736102"/>
                  <a:pt x="279428" y="748145"/>
                </a:cubicBezTo>
                <a:cubicBezTo>
                  <a:pt x="236057" y="762602"/>
                  <a:pt x="186942" y="781335"/>
                  <a:pt x="140883" y="789709"/>
                </a:cubicBezTo>
                <a:cubicBezTo>
                  <a:pt x="108754" y="795551"/>
                  <a:pt x="76228" y="798945"/>
                  <a:pt x="43901" y="803563"/>
                </a:cubicBezTo>
                <a:cubicBezTo>
                  <a:pt x="30046" y="808181"/>
                  <a:pt x="10438" y="829569"/>
                  <a:pt x="2337" y="817418"/>
                </a:cubicBezTo>
                <a:cubicBezTo>
                  <a:pt x="-10381" y="798341"/>
                  <a:pt x="32399" y="731938"/>
                  <a:pt x="43901" y="720436"/>
                </a:cubicBezTo>
                <a:cubicBezTo>
                  <a:pt x="47167" y="717170"/>
                  <a:pt x="48519" y="708891"/>
                  <a:pt x="71610" y="692727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16812" y="6109855"/>
            <a:ext cx="1112933" cy="609600"/>
          </a:xfrm>
          <a:custGeom>
            <a:avLst/>
            <a:gdLst>
              <a:gd name="connsiteX0" fmla="*/ 143115 w 1112933"/>
              <a:gd name="connsiteY0" fmla="*/ 484909 h 609600"/>
              <a:gd name="connsiteX1" fmla="*/ 253952 w 1112933"/>
              <a:gd name="connsiteY1" fmla="*/ 360218 h 609600"/>
              <a:gd name="connsiteX2" fmla="*/ 392497 w 1112933"/>
              <a:gd name="connsiteY2" fmla="*/ 277090 h 609600"/>
              <a:gd name="connsiteX3" fmla="*/ 447915 w 1112933"/>
              <a:gd name="connsiteY3" fmla="*/ 263236 h 609600"/>
              <a:gd name="connsiteX4" fmla="*/ 489479 w 1112933"/>
              <a:gd name="connsiteY4" fmla="*/ 221672 h 609600"/>
              <a:gd name="connsiteX5" fmla="*/ 517188 w 1112933"/>
              <a:gd name="connsiteY5" fmla="*/ 180109 h 609600"/>
              <a:gd name="connsiteX6" fmla="*/ 752715 w 1112933"/>
              <a:gd name="connsiteY6" fmla="*/ 27709 h 609600"/>
              <a:gd name="connsiteX7" fmla="*/ 794279 w 1112933"/>
              <a:gd name="connsiteY7" fmla="*/ 110836 h 609600"/>
              <a:gd name="connsiteX8" fmla="*/ 821988 w 1112933"/>
              <a:gd name="connsiteY8" fmla="*/ 55418 h 609600"/>
              <a:gd name="connsiteX9" fmla="*/ 905115 w 1112933"/>
              <a:gd name="connsiteY9" fmla="*/ 0 h 609600"/>
              <a:gd name="connsiteX10" fmla="*/ 988243 w 1112933"/>
              <a:gd name="connsiteY10" fmla="*/ 13854 h 609600"/>
              <a:gd name="connsiteX11" fmla="*/ 1029806 w 1112933"/>
              <a:gd name="connsiteY11" fmla="*/ 96981 h 609600"/>
              <a:gd name="connsiteX12" fmla="*/ 1112933 w 1112933"/>
              <a:gd name="connsiteY12" fmla="*/ 124690 h 609600"/>
              <a:gd name="connsiteX13" fmla="*/ 1085224 w 1112933"/>
              <a:gd name="connsiteY13" fmla="*/ 152400 h 609600"/>
              <a:gd name="connsiteX14" fmla="*/ 1043661 w 1112933"/>
              <a:gd name="connsiteY14" fmla="*/ 166254 h 609600"/>
              <a:gd name="connsiteX15" fmla="*/ 1002097 w 1112933"/>
              <a:gd name="connsiteY15" fmla="*/ 193963 h 609600"/>
              <a:gd name="connsiteX16" fmla="*/ 905115 w 1112933"/>
              <a:gd name="connsiteY16" fmla="*/ 318654 h 609600"/>
              <a:gd name="connsiteX17" fmla="*/ 821988 w 1112933"/>
              <a:gd name="connsiteY17" fmla="*/ 387927 h 609600"/>
              <a:gd name="connsiteX18" fmla="*/ 766570 w 1112933"/>
              <a:gd name="connsiteY18" fmla="*/ 401781 h 609600"/>
              <a:gd name="connsiteX19" fmla="*/ 683443 w 1112933"/>
              <a:gd name="connsiteY19" fmla="*/ 429490 h 609600"/>
              <a:gd name="connsiteX20" fmla="*/ 614170 w 1112933"/>
              <a:gd name="connsiteY20" fmla="*/ 484909 h 609600"/>
              <a:gd name="connsiteX21" fmla="*/ 572606 w 1112933"/>
              <a:gd name="connsiteY21" fmla="*/ 526472 h 609600"/>
              <a:gd name="connsiteX22" fmla="*/ 531043 w 1112933"/>
              <a:gd name="connsiteY22" fmla="*/ 540327 h 609600"/>
              <a:gd name="connsiteX23" fmla="*/ 392497 w 1112933"/>
              <a:gd name="connsiteY23" fmla="*/ 609600 h 609600"/>
              <a:gd name="connsiteX24" fmla="*/ 4570 w 1112933"/>
              <a:gd name="connsiteY24" fmla="*/ 595745 h 609600"/>
              <a:gd name="connsiteX25" fmla="*/ 32279 w 1112933"/>
              <a:gd name="connsiteY25" fmla="*/ 554181 h 609600"/>
              <a:gd name="connsiteX26" fmla="*/ 73843 w 1112933"/>
              <a:gd name="connsiteY26" fmla="*/ 526472 h 609600"/>
              <a:gd name="connsiteX27" fmla="*/ 198533 w 1112933"/>
              <a:gd name="connsiteY27" fmla="*/ 4572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12933" h="609600">
                <a:moveTo>
                  <a:pt x="143115" y="484909"/>
                </a:moveTo>
                <a:cubicBezTo>
                  <a:pt x="176457" y="443231"/>
                  <a:pt x="211544" y="394144"/>
                  <a:pt x="253952" y="360218"/>
                </a:cubicBezTo>
                <a:cubicBezTo>
                  <a:pt x="282381" y="337475"/>
                  <a:pt x="351873" y="292324"/>
                  <a:pt x="392497" y="277090"/>
                </a:cubicBezTo>
                <a:cubicBezTo>
                  <a:pt x="410326" y="270404"/>
                  <a:pt x="429442" y="267854"/>
                  <a:pt x="447915" y="263236"/>
                </a:cubicBezTo>
                <a:cubicBezTo>
                  <a:pt x="461770" y="249381"/>
                  <a:pt x="476936" y="236724"/>
                  <a:pt x="489479" y="221672"/>
                </a:cubicBezTo>
                <a:cubicBezTo>
                  <a:pt x="500139" y="208880"/>
                  <a:pt x="504605" y="191014"/>
                  <a:pt x="517188" y="180109"/>
                </a:cubicBezTo>
                <a:cubicBezTo>
                  <a:pt x="681548" y="37663"/>
                  <a:pt x="631568" y="57995"/>
                  <a:pt x="752715" y="27709"/>
                </a:cubicBezTo>
                <a:cubicBezTo>
                  <a:pt x="754924" y="34335"/>
                  <a:pt x="777752" y="114967"/>
                  <a:pt x="794279" y="110836"/>
                </a:cubicBezTo>
                <a:cubicBezTo>
                  <a:pt x="814315" y="105827"/>
                  <a:pt x="809984" y="72224"/>
                  <a:pt x="821988" y="55418"/>
                </a:cubicBezTo>
                <a:cubicBezTo>
                  <a:pt x="854420" y="10014"/>
                  <a:pt x="859467" y="15216"/>
                  <a:pt x="905115" y="0"/>
                </a:cubicBezTo>
                <a:cubicBezTo>
                  <a:pt x="932824" y="4618"/>
                  <a:pt x="963117" y="1291"/>
                  <a:pt x="988243" y="13854"/>
                </a:cubicBezTo>
                <a:cubicBezTo>
                  <a:pt x="1089477" y="64471"/>
                  <a:pt x="953306" y="42339"/>
                  <a:pt x="1029806" y="96981"/>
                </a:cubicBezTo>
                <a:cubicBezTo>
                  <a:pt x="1053573" y="113958"/>
                  <a:pt x="1112933" y="124690"/>
                  <a:pt x="1112933" y="124690"/>
                </a:cubicBezTo>
                <a:cubicBezTo>
                  <a:pt x="1103697" y="133927"/>
                  <a:pt x="1096425" y="145679"/>
                  <a:pt x="1085224" y="152400"/>
                </a:cubicBezTo>
                <a:cubicBezTo>
                  <a:pt x="1072701" y="159914"/>
                  <a:pt x="1056723" y="159723"/>
                  <a:pt x="1043661" y="166254"/>
                </a:cubicBezTo>
                <a:cubicBezTo>
                  <a:pt x="1028768" y="173701"/>
                  <a:pt x="1015952" y="184727"/>
                  <a:pt x="1002097" y="193963"/>
                </a:cubicBezTo>
                <a:cubicBezTo>
                  <a:pt x="975851" y="272704"/>
                  <a:pt x="998570" y="225199"/>
                  <a:pt x="905115" y="318654"/>
                </a:cubicBezTo>
                <a:cubicBezTo>
                  <a:pt x="880146" y="343623"/>
                  <a:pt x="855746" y="373460"/>
                  <a:pt x="821988" y="387927"/>
                </a:cubicBezTo>
                <a:cubicBezTo>
                  <a:pt x="804486" y="395428"/>
                  <a:pt x="784808" y="396310"/>
                  <a:pt x="766570" y="401781"/>
                </a:cubicBezTo>
                <a:cubicBezTo>
                  <a:pt x="738594" y="410174"/>
                  <a:pt x="683443" y="429490"/>
                  <a:pt x="683443" y="429490"/>
                </a:cubicBezTo>
                <a:cubicBezTo>
                  <a:pt x="602831" y="510102"/>
                  <a:pt x="719027" y="397529"/>
                  <a:pt x="614170" y="484909"/>
                </a:cubicBezTo>
                <a:cubicBezTo>
                  <a:pt x="599118" y="497452"/>
                  <a:pt x="588909" y="515604"/>
                  <a:pt x="572606" y="526472"/>
                </a:cubicBezTo>
                <a:cubicBezTo>
                  <a:pt x="560455" y="534573"/>
                  <a:pt x="543809" y="533235"/>
                  <a:pt x="531043" y="540327"/>
                </a:cubicBezTo>
                <a:cubicBezTo>
                  <a:pt x="396084" y="615304"/>
                  <a:pt x="500799" y="582523"/>
                  <a:pt x="392497" y="609600"/>
                </a:cubicBezTo>
                <a:cubicBezTo>
                  <a:pt x="263188" y="604982"/>
                  <a:pt x="132457" y="615420"/>
                  <a:pt x="4570" y="595745"/>
                </a:cubicBezTo>
                <a:cubicBezTo>
                  <a:pt x="-11888" y="593213"/>
                  <a:pt x="20505" y="565955"/>
                  <a:pt x="32279" y="554181"/>
                </a:cubicBezTo>
                <a:cubicBezTo>
                  <a:pt x="44053" y="542407"/>
                  <a:pt x="59225" y="534445"/>
                  <a:pt x="73843" y="526472"/>
                </a:cubicBezTo>
                <a:cubicBezTo>
                  <a:pt x="202188" y="456466"/>
                  <a:pt x="153626" y="502107"/>
                  <a:pt x="198533" y="45720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01600" y="122815"/>
            <a:ext cx="8890000" cy="665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96982"/>
            <a:ext cx="891540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Cardiac Muscle: Longitudinal Section</a:t>
            </a:r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-Striated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-Short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, branched cells with 1 or 2 nuclei per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cell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-Intercalated disks composed of fasciae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adherentes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, desmosomes, &amp; gap junctions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5105400" y="4974356"/>
            <a:ext cx="517433" cy="632907"/>
          </a:xfrm>
          <a:prstGeom prst="straightConnector1">
            <a:avLst/>
          </a:prstGeom>
          <a:ln w="412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6705600" y="3849360"/>
            <a:ext cx="517433" cy="632907"/>
          </a:xfrm>
          <a:prstGeom prst="straightConnector1">
            <a:avLst/>
          </a:prstGeom>
          <a:ln w="412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777957" y="5029200"/>
            <a:ext cx="2890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Intercalated disks</a:t>
            </a:r>
          </a:p>
        </p:txBody>
      </p:sp>
    </p:spTree>
    <p:extLst>
      <p:ext uri="{BB962C8B-B14F-4D97-AF65-F5344CB8AC3E}">
        <p14:creationId xmlns:p14="http://schemas.microsoft.com/office/powerpoint/2010/main" val="174802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3843" y="2209800"/>
            <a:ext cx="82229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Smooth Muscle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81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9" r="40877" b="8143"/>
          <a:stretch/>
        </p:blipFill>
        <p:spPr bwMode="auto">
          <a:xfrm>
            <a:off x="152400" y="165863"/>
            <a:ext cx="8839200" cy="655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7543800" y="4038600"/>
            <a:ext cx="1066800" cy="10668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34000" y="2057400"/>
            <a:ext cx="1143000" cy="102475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641" y="152400"/>
            <a:ext cx="5686172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Smooth Muscle:</a:t>
            </a:r>
            <a:r>
              <a:rPr lang="en-US" sz="2800" dirty="0" smtClean="0"/>
              <a:t> </a:t>
            </a:r>
            <a:r>
              <a:rPr lang="en-US" sz="2800" b="1" dirty="0" smtClean="0"/>
              <a:t>Longitudinal section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-Relaxed cells have cigar shaped nuclei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-Contracted cells have corkscrew shaped nuclei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Nonstriated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Lightning Bolt 7"/>
          <p:cNvSpPr/>
          <p:nvPr/>
        </p:nvSpPr>
        <p:spPr>
          <a:xfrm rot="4772245">
            <a:off x="5334777" y="608823"/>
            <a:ext cx="914400" cy="914400"/>
          </a:xfrm>
          <a:prstGeom prst="lightningBol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7" idx="0"/>
          </p:cNvCxnSpPr>
          <p:nvPr/>
        </p:nvCxnSpPr>
        <p:spPr>
          <a:xfrm flipV="1">
            <a:off x="5905500" y="1371600"/>
            <a:ext cx="0" cy="6858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5" idx="0"/>
          </p:cNvCxnSpPr>
          <p:nvPr/>
        </p:nvCxnSpPr>
        <p:spPr>
          <a:xfrm flipV="1">
            <a:off x="8077200" y="3352800"/>
            <a:ext cx="76200" cy="6858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lowchart: Terminator 23"/>
          <p:cNvSpPr/>
          <p:nvPr/>
        </p:nvSpPr>
        <p:spPr>
          <a:xfrm rot="19048426">
            <a:off x="7619719" y="2979213"/>
            <a:ext cx="1066800" cy="190500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Smooth Muscle vs. Dense Regular Connective Tissue (tendon)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1491734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1524000"/>
            <a:ext cx="3105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Super compact, </a:t>
            </a:r>
          </a:p>
          <a:p>
            <a:r>
              <a:rPr lang="en-US" dirty="0" smtClean="0"/>
              <a:t>Shiny looking with small nuclei </a:t>
            </a:r>
          </a:p>
          <a:p>
            <a:r>
              <a:rPr lang="en-US" dirty="0" smtClean="0"/>
              <a:t>all over the place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1764268"/>
            <a:ext cx="951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Tendon: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6172200" y="1600200"/>
            <a:ext cx="289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Cigar and cork screw shaped nuclei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2961" y="1676400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Smooth muscle: </a:t>
            </a:r>
            <a:endParaRPr lang="en-US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20204" r="60245" b="26034"/>
          <a:stretch/>
        </p:blipFill>
        <p:spPr bwMode="auto">
          <a:xfrm>
            <a:off x="5146964" y="2186648"/>
            <a:ext cx="3311236" cy="451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37924" r="78276" b="12343"/>
          <a:stretch/>
        </p:blipFill>
        <p:spPr bwMode="auto">
          <a:xfrm>
            <a:off x="1066800" y="2466201"/>
            <a:ext cx="3068782" cy="423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60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3889" r="40766" b="8531"/>
          <a:stretch/>
        </p:blipFill>
        <p:spPr bwMode="auto">
          <a:xfrm>
            <a:off x="116114" y="55685"/>
            <a:ext cx="8875486" cy="663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4641" y="152400"/>
            <a:ext cx="5686172" cy="113877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Smooth Muscle:</a:t>
            </a:r>
            <a:r>
              <a:rPr lang="en-US" sz="2800" dirty="0" smtClean="0"/>
              <a:t> </a:t>
            </a:r>
            <a:r>
              <a:rPr lang="en-US" sz="2800" b="1" dirty="0" smtClean="0"/>
              <a:t>Longitudinal section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-cigar shaped nuclei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that are wider than those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belonging to fibroblasts in connective tissue</a:t>
            </a:r>
          </a:p>
        </p:txBody>
      </p:sp>
    </p:spTree>
    <p:extLst>
      <p:ext uri="{BB962C8B-B14F-4D97-AF65-F5344CB8AC3E}">
        <p14:creationId xmlns:p14="http://schemas.microsoft.com/office/powerpoint/2010/main" val="39247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302</Words>
  <Application>Microsoft Office PowerPoint</Application>
  <PresentationFormat>On-screen Show (4:3)</PresentationFormat>
  <Paragraphs>58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Smooth Muscle vs. Dense Regular Connective Tissue (tendon)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Skeletal Muscle vs. Dense Regular Connective Tissue (tendon)</vt:lpstr>
      <vt:lpstr>Skeletal Muscle vs. Dense Regular Connective Tissue (tendon)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</dc:creator>
  <cp:lastModifiedBy>Brit</cp:lastModifiedBy>
  <cp:revision>56</cp:revision>
  <dcterms:created xsi:type="dcterms:W3CDTF">2012-09-15T18:15:58Z</dcterms:created>
  <dcterms:modified xsi:type="dcterms:W3CDTF">2012-09-16T20:41:17Z</dcterms:modified>
</cp:coreProperties>
</file>